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60"/>
  </p:normalViewPr>
  <p:slideViewPr>
    <p:cSldViewPr>
      <p:cViewPr varScale="1">
        <p:scale>
          <a:sx n="78" d="100"/>
          <a:sy n="78" d="100"/>
        </p:scale>
        <p:origin x="8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6AC14-F508-4E81-A0FE-1F7CB5A86DB5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2B3F0-AA59-411E-94EB-68C9AC9EE9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1808-3237-420F-9288-92136F088D4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D3894-EBE2-4C07-955F-DC7F5B2DC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363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Criminal Law – Professor David Thaw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4, Lecture</a:t>
            </a:r>
            <a:r>
              <a:rPr lang="en-US" baseline="0" dirty="0"/>
              <a:t> 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Criminal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553200" cy="1905000"/>
          </a:xfrm>
        </p:spPr>
        <p:txBody>
          <a:bodyPr>
            <a:normAutofit/>
          </a:bodyPr>
          <a:lstStyle/>
          <a:p>
            <a:r>
              <a:rPr lang="en-US" dirty="0"/>
              <a:t>Part 4:  Theories of Punishment</a:t>
            </a:r>
          </a:p>
          <a:p>
            <a:r>
              <a:rPr lang="en-US" dirty="0"/>
              <a:t>Lecture 4:  Application of Punishment – Whom, When, and How Much?</a:t>
            </a:r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People v. Superior Court </a:t>
            </a:r>
            <a:r>
              <a:rPr lang="en-US" dirty="0"/>
              <a:t>(Cal. App. 2d Dist. 1992)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Various appeals were filed from </a:t>
            </a:r>
            <a:r>
              <a:rPr lang="en-US" i="1" dirty="0"/>
              <a:t>People v. Du</a:t>
            </a:r>
            <a:endParaRPr lang="en-US" dirty="0"/>
          </a:p>
          <a:p>
            <a:pPr lvl="1"/>
            <a:r>
              <a:rPr lang="en-US" dirty="0"/>
              <a:t>For learning purposes, focus on the Appellate Court’s discussion of the crime, rather than it the outcome</a:t>
            </a:r>
          </a:p>
          <a:p>
            <a:r>
              <a:rPr lang="en-US" dirty="0"/>
              <a:t>The court discusses at some length the various possible defenses Du may have raised</a:t>
            </a:r>
          </a:p>
          <a:p>
            <a:pPr lvl="1"/>
            <a:r>
              <a:rPr lang="en-US" dirty="0"/>
              <a:t>Lack of intent to kill</a:t>
            </a:r>
          </a:p>
          <a:p>
            <a:pPr lvl="1"/>
            <a:r>
              <a:rPr lang="en-US" dirty="0"/>
              <a:t>Self-defense</a:t>
            </a:r>
          </a:p>
          <a:p>
            <a:r>
              <a:rPr lang="en-US" dirty="0"/>
              <a:t>The court rejects these defenses and upholds the verdict, deferring to the </a:t>
            </a:r>
            <a:r>
              <a:rPr lang="en-US" dirty="0" err="1"/>
              <a:t>trier</a:t>
            </a:r>
            <a:r>
              <a:rPr lang="en-US" dirty="0"/>
              <a:t>-of-fact (the jury) in the Superior Court</a:t>
            </a:r>
          </a:p>
          <a:p>
            <a:pPr lvl="1"/>
            <a:r>
              <a:rPr lang="en-US" dirty="0"/>
              <a:t>“by convicting defendant of voluntary manslaughter, the jury impliedly found that defendant had the intent to kill and that the killing was unlawful, </a:t>
            </a:r>
            <a:r>
              <a:rPr lang="en-US" i="1" dirty="0"/>
              <a:t>i.e., </a:t>
            </a:r>
            <a:r>
              <a:rPr lang="en-US" dirty="0"/>
              <a:t>that it was neither justifiable nor excusable.” (CB 53)</a:t>
            </a:r>
          </a:p>
          <a:p>
            <a:pPr lvl="1"/>
            <a:r>
              <a:rPr lang="en-US" dirty="0"/>
              <a:t> Thus, the jury rejected the defenses that the killing was unintentional and that defendant killed in self-defense. (CB 53)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Sentencing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Some notes on sentencing procedures (CB 58-60)</a:t>
            </a:r>
          </a:p>
          <a:p>
            <a:pPr lvl="1"/>
            <a:r>
              <a:rPr lang="en-US" dirty="0"/>
              <a:t>Distinguish between “indeterminate” and “determinate” sentences</a:t>
            </a:r>
          </a:p>
          <a:p>
            <a:pPr lvl="2"/>
            <a:r>
              <a:rPr lang="en-US" dirty="0"/>
              <a:t>Indeterminate – legislature specifies “limits” but leaves broad discretion to the sentencing judge</a:t>
            </a:r>
          </a:p>
          <a:p>
            <a:pPr lvl="3"/>
            <a:r>
              <a:rPr lang="en-US" dirty="0"/>
              <a:t>Judges may also impose indeterminate </a:t>
            </a:r>
            <a:r>
              <a:rPr lang="en-US" i="1" dirty="0"/>
              <a:t>individual</a:t>
            </a:r>
            <a:r>
              <a:rPr lang="en-US" dirty="0"/>
              <a:t> sentences as well, which leave the actual duration to the discretion of corrections, parole, and probation officials</a:t>
            </a:r>
          </a:p>
          <a:p>
            <a:pPr lvl="2"/>
            <a:r>
              <a:rPr lang="en-US" dirty="0"/>
              <a:t>Determinate – legislature specifies exact duration for courts and leaves little (if any) discretion</a:t>
            </a:r>
          </a:p>
          <a:p>
            <a:pPr lvl="3"/>
            <a:r>
              <a:rPr lang="en-US" dirty="0"/>
              <a:t>Usually only for specific mitigating or aggravating circumstances the judge must find in order to modify the default sentence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The Queen v. Dudley &amp; Stephens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Classic Criminal Law case from which to begin discussion of the concept of punishment</a:t>
            </a:r>
          </a:p>
          <a:p>
            <a:r>
              <a:rPr lang="en-US" dirty="0"/>
              <a:t>For this stage, we only consider the issues – not the verdict</a:t>
            </a:r>
          </a:p>
          <a:p>
            <a:r>
              <a:rPr lang="en-US" dirty="0"/>
              <a:t>Background:</a:t>
            </a:r>
          </a:p>
          <a:p>
            <a:pPr lvl="1"/>
            <a:r>
              <a:rPr lang="en-US" dirty="0"/>
              <a:t>Dudley and Stephens (D&amp;S) each were sailors on a ship which was lost at sea</a:t>
            </a:r>
          </a:p>
          <a:p>
            <a:pPr lvl="1"/>
            <a:r>
              <a:rPr lang="en-US" dirty="0"/>
              <a:t>Dudley, Stephens, Brooks, and a 17 year old boy escaped into a lifeboat</a:t>
            </a:r>
          </a:p>
          <a:p>
            <a:pPr lvl="1"/>
            <a:r>
              <a:rPr lang="en-US" dirty="0"/>
              <a:t>After running out of food, Dudley, Stephens, and Brooks discussed killing the boy and eating his flesh for food</a:t>
            </a:r>
          </a:p>
          <a:p>
            <a:pPr lvl="2"/>
            <a:r>
              <a:rPr lang="en-US" dirty="0"/>
              <a:t>Brooks refused, but Dudley and Stephens agreed</a:t>
            </a:r>
          </a:p>
          <a:p>
            <a:pPr lvl="1"/>
            <a:r>
              <a:rPr lang="en-US" dirty="0"/>
              <a:t>Dudley (with Stephens’ help) killed the boy, and the three remaining ate the boy’s flesh until help arrived</a:t>
            </a:r>
          </a:p>
          <a:p>
            <a:pPr lvl="1"/>
            <a:r>
              <a:rPr lang="en-US" dirty="0"/>
              <a:t>Dudley and Stephens were charged with, tried, and convicted by a jury of murder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The Queen v. Dudley &amp; Stephens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Issue:  should Dudley and Stephens be punished for killing the boy?</a:t>
            </a:r>
          </a:p>
          <a:p>
            <a:r>
              <a:rPr lang="en-US" dirty="0"/>
              <a:t>Factors to consider:</a:t>
            </a:r>
          </a:p>
          <a:p>
            <a:pPr lvl="1"/>
            <a:r>
              <a:rPr lang="en-US" dirty="0"/>
              <a:t>If they had not eaten the boy, they would had died</a:t>
            </a:r>
          </a:p>
          <a:p>
            <a:pPr lvl="1"/>
            <a:r>
              <a:rPr lang="en-US" dirty="0"/>
              <a:t>There was no reason to believe help would arrive before they all died</a:t>
            </a:r>
          </a:p>
          <a:p>
            <a:pPr lvl="1"/>
            <a:r>
              <a:rPr lang="en-US" dirty="0"/>
              <a:t>The boy was the weakest of them and most likely to die soonest</a:t>
            </a:r>
          </a:p>
          <a:p>
            <a:pPr lvl="1"/>
            <a:r>
              <a:rPr lang="en-US" dirty="0"/>
              <a:t>There was no specific necessity to kill the boy any more than to kill any other man (i.e., the boy posed no greater specific threat)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The Queen v. Dudley &amp; Stephens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Should Dudley and Stephens be punished?</a:t>
            </a:r>
          </a:p>
          <a:p>
            <a:pPr lvl="1"/>
            <a:r>
              <a:rPr lang="en-US" dirty="0"/>
              <a:t>What do retributive justifications suggest?</a:t>
            </a:r>
          </a:p>
          <a:p>
            <a:pPr lvl="2"/>
            <a:r>
              <a:rPr lang="en-US" dirty="0"/>
              <a:t>Are D&amp;S “deserving” of punishment?</a:t>
            </a:r>
          </a:p>
          <a:p>
            <a:pPr lvl="2"/>
            <a:r>
              <a:rPr lang="en-US" dirty="0"/>
              <a:t>Are they “morally culpable?  What “unjust victory” might be “equalized” or “righted” by their punishment?</a:t>
            </a:r>
          </a:p>
          <a:p>
            <a:pPr lvl="1"/>
            <a:r>
              <a:rPr lang="en-US" dirty="0"/>
              <a:t>What do utilitarian justifications suggest?</a:t>
            </a:r>
          </a:p>
          <a:p>
            <a:pPr lvl="2"/>
            <a:r>
              <a:rPr lang="en-US" dirty="0"/>
              <a:t>What permissible ends might be served?</a:t>
            </a:r>
          </a:p>
          <a:p>
            <a:pPr lvl="3"/>
            <a:r>
              <a:rPr lang="en-US" dirty="0"/>
              <a:t>General deterrence?  (complicated)</a:t>
            </a:r>
          </a:p>
          <a:p>
            <a:pPr lvl="3"/>
            <a:r>
              <a:rPr lang="en-US" dirty="0"/>
              <a:t>Individual deterrence?  (highly improbable to recur)</a:t>
            </a:r>
          </a:p>
          <a:p>
            <a:pPr lvl="3"/>
            <a:r>
              <a:rPr lang="en-US" dirty="0"/>
              <a:t>Incapacitation/risk management? (improbability of recurrence makes this less of an issue)</a:t>
            </a:r>
          </a:p>
          <a:p>
            <a:pPr lvl="3"/>
            <a:r>
              <a:rPr lang="en-US" dirty="0"/>
              <a:t>Reform?  (complicated – do D&amp;S have lack an appreciation of the “wrongfulness” of murder?  *Is* there something to “correct”?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Degrees of Punishment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Determining the appropriate level of punishment is a complicated question, particularly in the presence of mitigating factors</a:t>
            </a:r>
          </a:p>
          <a:p>
            <a:r>
              <a:rPr lang="en-US" dirty="0"/>
              <a:t>We consider the case of Mrs. Du to discuss and illustrate the challenges of determining “appropriate” degrees of punishment</a:t>
            </a:r>
          </a:p>
          <a:p>
            <a:pPr lvl="1"/>
            <a:r>
              <a:rPr lang="en-US" i="1" dirty="0"/>
              <a:t>People v. Du</a:t>
            </a:r>
            <a:endParaRPr lang="en-US" dirty="0"/>
          </a:p>
          <a:p>
            <a:pPr lvl="1"/>
            <a:r>
              <a:rPr lang="en-US" i="1" dirty="0"/>
              <a:t>People v. Superior Court</a:t>
            </a:r>
            <a:r>
              <a:rPr lang="en-US" dirty="0"/>
              <a:t> (appeal from </a:t>
            </a:r>
            <a:r>
              <a:rPr lang="en-US" i="1" dirty="0"/>
              <a:t>Du</a:t>
            </a:r>
            <a:r>
              <a:rPr lang="en-US" dirty="0"/>
              <a:t>)</a:t>
            </a:r>
          </a:p>
          <a:p>
            <a:r>
              <a:rPr lang="en-US" dirty="0"/>
              <a:t>As we review these cases, consider the following question:</a:t>
            </a:r>
          </a:p>
          <a:p>
            <a:pPr lvl="1"/>
            <a:r>
              <a:rPr lang="en-US" b="1" i="1" u="sng" dirty="0"/>
              <a:t>Should</a:t>
            </a:r>
            <a:r>
              <a:rPr lang="en-US" b="1" i="1" dirty="0"/>
              <a:t> Mrs. Du be punished?</a:t>
            </a:r>
            <a:endParaRPr lang="en-US" b="1" i="1" u="sng" dirty="0"/>
          </a:p>
          <a:p>
            <a:pPr lvl="1"/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People v. Du </a:t>
            </a:r>
            <a:r>
              <a:rPr lang="en-US" dirty="0"/>
              <a:t>(Super. Ct. L.A. County 1991)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Background:</a:t>
            </a:r>
          </a:p>
          <a:p>
            <a:pPr lvl="1"/>
            <a:r>
              <a:rPr lang="en-US" dirty="0"/>
              <a:t>Mrs. Du was working in her family-owned store when Latasha </a:t>
            </a:r>
            <a:r>
              <a:rPr lang="en-US" dirty="0" err="1"/>
              <a:t>Harlins</a:t>
            </a:r>
            <a:r>
              <a:rPr lang="en-US" dirty="0"/>
              <a:t> entered the store, selected an item and placed it in her bag</a:t>
            </a:r>
          </a:p>
          <a:p>
            <a:pPr lvl="1"/>
            <a:r>
              <a:rPr lang="en-US" dirty="0"/>
              <a:t>Latasha approached the counter, and there was some dispute between Du and Latasha regarding payment for the item</a:t>
            </a:r>
          </a:p>
          <a:p>
            <a:pPr lvl="1"/>
            <a:r>
              <a:rPr lang="en-US" dirty="0"/>
              <a:t>A fight began, during which Latasha struck Du in the face</a:t>
            </a:r>
          </a:p>
          <a:p>
            <a:pPr lvl="1"/>
            <a:r>
              <a:rPr lang="en-US" dirty="0"/>
              <a:t>Eventually Du pulled a gun from behind the counter, at which point Latasha turned to leave the store</a:t>
            </a:r>
          </a:p>
          <a:p>
            <a:pPr lvl="2"/>
            <a:r>
              <a:rPr lang="en-US" dirty="0"/>
              <a:t>Du then shot Latasha in the back, resulting in Latasha’s death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People v. Du </a:t>
            </a:r>
            <a:r>
              <a:rPr lang="en-US" dirty="0"/>
              <a:t>(Super. Ct. L.A. County 1991)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Mrs. Du was convicted of voluntary manslaughter in the trial court</a:t>
            </a:r>
          </a:p>
          <a:p>
            <a:r>
              <a:rPr lang="en-US" dirty="0"/>
              <a:t>Issue (at sentencing):  what type, and how much, punishment is appropriate for Mrs. Du?</a:t>
            </a:r>
          </a:p>
          <a:p>
            <a:pPr lvl="1"/>
            <a:r>
              <a:rPr lang="en-US" dirty="0"/>
              <a:t>The judge considered 7 sentencing objectives:</a:t>
            </a:r>
          </a:p>
          <a:p>
            <a:pPr lvl="2"/>
            <a:r>
              <a:rPr lang="en-US" dirty="0"/>
              <a:t>(1) protecting society</a:t>
            </a:r>
          </a:p>
          <a:p>
            <a:pPr lvl="2"/>
            <a:r>
              <a:rPr lang="en-US" dirty="0"/>
              <a:t>(2) punishing the Δ</a:t>
            </a:r>
          </a:p>
          <a:p>
            <a:pPr lvl="2"/>
            <a:r>
              <a:rPr lang="en-US" dirty="0"/>
              <a:t>(3) rehabilitating the Δ</a:t>
            </a:r>
          </a:p>
          <a:p>
            <a:pPr lvl="2"/>
            <a:r>
              <a:rPr lang="en-US" dirty="0"/>
              <a:t>(4) general deterrence</a:t>
            </a:r>
          </a:p>
          <a:p>
            <a:pPr lvl="2"/>
            <a:r>
              <a:rPr lang="en-US" dirty="0"/>
              <a:t>(5) incapacitation (preventing Δ from further harming others)</a:t>
            </a:r>
          </a:p>
          <a:p>
            <a:pPr lvl="2"/>
            <a:r>
              <a:rPr lang="en-US" dirty="0"/>
              <a:t>(6) restitution</a:t>
            </a:r>
          </a:p>
          <a:p>
            <a:pPr lvl="2"/>
            <a:r>
              <a:rPr lang="en-US" dirty="0"/>
              <a:t>(7) uniformity in sentencing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People v. Du </a:t>
            </a:r>
            <a:r>
              <a:rPr lang="en-US" dirty="0"/>
              <a:t>(Super. Ct. L.A. County 1991)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648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Are any of the seven sentencing objectives served by imprisoning Mrs. Du?</a:t>
            </a:r>
          </a:p>
          <a:p>
            <a:pPr lvl="1"/>
            <a:r>
              <a:rPr lang="en-US" dirty="0"/>
              <a:t>(1) protecting society – Mrs. Du poses no apparent threat</a:t>
            </a:r>
          </a:p>
          <a:p>
            <a:pPr lvl="1"/>
            <a:r>
              <a:rPr lang="en-US" dirty="0"/>
              <a:t>(2) punishing Δ – possibly, but court found that the statutory purpose was aimed elsewhere, Du had no prior record, and committed the crime under great provocation</a:t>
            </a:r>
          </a:p>
          <a:p>
            <a:pPr lvl="1"/>
            <a:r>
              <a:rPr lang="en-US" dirty="0"/>
              <a:t>(3) rehabilitation – imprisonment unnecessary to achieve this purpose</a:t>
            </a:r>
          </a:p>
          <a:p>
            <a:pPr lvl="1"/>
            <a:r>
              <a:rPr lang="en-US" dirty="0"/>
              <a:t>(4) general deterrence – not directly addressed, but (2) suggests imprisonment unlikely to advance this goal</a:t>
            </a:r>
          </a:p>
          <a:p>
            <a:pPr lvl="1"/>
            <a:r>
              <a:rPr lang="en-US" dirty="0"/>
              <a:t>(5) incapacitation – court finds this unnecessary, recidivism unlikely</a:t>
            </a:r>
          </a:p>
          <a:p>
            <a:pPr lvl="1"/>
            <a:r>
              <a:rPr lang="en-US" dirty="0"/>
              <a:t>(6) restitution – Latasha had strongly provoked Du; court found that Latasha might have been charged with assault had Du not shot Latasha</a:t>
            </a:r>
          </a:p>
          <a:p>
            <a:pPr lvl="1"/>
            <a:r>
              <a:rPr lang="en-US" dirty="0"/>
              <a:t>(7) uniformity – court notes that sentencing varies widely for manslaughter</a:t>
            </a:r>
          </a:p>
          <a:p>
            <a:r>
              <a:rPr lang="en-US" dirty="0"/>
              <a:t>For these reasons, court concluded imprisonment would not serve any of the objectives of punishment, and sentenced Du to probation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People v. Du </a:t>
            </a:r>
            <a:r>
              <a:rPr lang="en-US" dirty="0"/>
              <a:t>(Super. Ct. L.A. County 1991)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types of justifications do you think the seven sentencing goals embody?</a:t>
            </a:r>
          </a:p>
          <a:p>
            <a:pPr lvl="1"/>
            <a:r>
              <a:rPr lang="en-US" dirty="0"/>
              <a:t>Which, if any, are based on retributive justifications?</a:t>
            </a:r>
          </a:p>
          <a:p>
            <a:pPr lvl="2"/>
            <a:r>
              <a:rPr lang="en-US" dirty="0"/>
              <a:t>Probably (2), (6)</a:t>
            </a:r>
          </a:p>
          <a:p>
            <a:pPr lvl="2"/>
            <a:r>
              <a:rPr lang="en-US" dirty="0"/>
              <a:t>Maybe (7)</a:t>
            </a:r>
          </a:p>
          <a:p>
            <a:pPr lvl="1"/>
            <a:r>
              <a:rPr lang="en-US" dirty="0"/>
              <a:t>Which, if any, are based on utilitarian goals?</a:t>
            </a:r>
          </a:p>
          <a:p>
            <a:pPr lvl="2"/>
            <a:r>
              <a:rPr lang="en-US" dirty="0"/>
              <a:t>Probably (1), (3), (4), (5)</a:t>
            </a:r>
          </a:p>
          <a:p>
            <a:pPr lvl="2"/>
            <a:r>
              <a:rPr lang="en-US" dirty="0"/>
              <a:t>Maybe (6), (7)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imi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Criminal Law</Template>
  <TotalTime>5777</TotalTime>
  <Words>1171</Words>
  <Application>Microsoft Office PowerPoint</Application>
  <PresentationFormat>On-screen Show (4:3)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Criminal Law</vt:lpstr>
      <vt:lpstr>Criminal Law</vt:lpstr>
      <vt:lpstr>The Queen v. Dudley &amp; Stephens</vt:lpstr>
      <vt:lpstr>The Queen v. Dudley &amp; Stephens</vt:lpstr>
      <vt:lpstr>The Queen v. Dudley &amp; Stephens</vt:lpstr>
      <vt:lpstr>Degrees of Punishment</vt:lpstr>
      <vt:lpstr>People v. Du (Super. Ct. L.A. County 1991)</vt:lpstr>
      <vt:lpstr>People v. Du (Super. Ct. L.A. County 1991)</vt:lpstr>
      <vt:lpstr>People v. Du (Super. Ct. L.A. County 1991)</vt:lpstr>
      <vt:lpstr>People v. Du (Super. Ct. L.A. County 1991)</vt:lpstr>
      <vt:lpstr>People v. Superior Court (Cal. App. 2d Dist. 1992)</vt:lpstr>
      <vt:lpstr>Sentencing Procedures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</dc:title>
  <dc:creator>David Thaw</dc:creator>
  <cp:lastModifiedBy>David Thaw</cp:lastModifiedBy>
  <cp:revision>179</cp:revision>
  <dcterms:created xsi:type="dcterms:W3CDTF">2015-12-09T04:26:39Z</dcterms:created>
  <dcterms:modified xsi:type="dcterms:W3CDTF">2023-07-12T10:48:43Z</dcterms:modified>
</cp:coreProperties>
</file>